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5" r:id="rId2"/>
  </p:sldMasterIdLst>
  <p:notesMasterIdLst>
    <p:notesMasterId r:id="rId46"/>
  </p:notesMasterIdLst>
  <p:sldIdLst>
    <p:sldId id="256" r:id="rId3"/>
    <p:sldId id="519" r:id="rId4"/>
    <p:sldId id="520" r:id="rId5"/>
    <p:sldId id="521" r:id="rId6"/>
    <p:sldId id="522" r:id="rId7"/>
    <p:sldId id="523" r:id="rId8"/>
    <p:sldId id="515" r:id="rId9"/>
    <p:sldId id="524" r:id="rId10"/>
    <p:sldId id="525" r:id="rId11"/>
    <p:sldId id="527" r:id="rId12"/>
    <p:sldId id="526" r:id="rId13"/>
    <p:sldId id="424" r:id="rId14"/>
    <p:sldId id="426" r:id="rId15"/>
    <p:sldId id="530" r:id="rId16"/>
    <p:sldId id="532" r:id="rId17"/>
    <p:sldId id="533" r:id="rId18"/>
    <p:sldId id="548" r:id="rId19"/>
    <p:sldId id="534" r:id="rId20"/>
    <p:sldId id="535" r:id="rId21"/>
    <p:sldId id="528" r:id="rId22"/>
    <p:sldId id="529" r:id="rId23"/>
    <p:sldId id="531" r:id="rId24"/>
    <p:sldId id="536" r:id="rId25"/>
    <p:sldId id="538" r:id="rId26"/>
    <p:sldId id="543" r:id="rId27"/>
    <p:sldId id="539" r:id="rId28"/>
    <p:sldId id="537" r:id="rId29"/>
    <p:sldId id="540" r:id="rId30"/>
    <p:sldId id="541" r:id="rId31"/>
    <p:sldId id="542" r:id="rId32"/>
    <p:sldId id="544" r:id="rId33"/>
    <p:sldId id="432" r:id="rId34"/>
    <p:sldId id="433" r:id="rId35"/>
    <p:sldId id="434" r:id="rId36"/>
    <p:sldId id="435" r:id="rId37"/>
    <p:sldId id="547" r:id="rId38"/>
    <p:sldId id="546" r:id="rId39"/>
    <p:sldId id="436" r:id="rId40"/>
    <p:sldId id="437" r:id="rId41"/>
    <p:sldId id="438" r:id="rId42"/>
    <p:sldId id="439" r:id="rId43"/>
    <p:sldId id="545" r:id="rId44"/>
    <p:sldId id="51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95958"/>
  </p:normalViewPr>
  <p:slideViewPr>
    <p:cSldViewPr snapToGrid="0" snapToObjects="1">
      <p:cViewPr varScale="1">
        <p:scale>
          <a:sx n="175" d="100"/>
          <a:sy n="175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5C14-AB40-F042-B32B-D1D2D278AC25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6381D-D8CE-1540-8682-86853DC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lot of times, creativity *feels* this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27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Constraining the problem space can help us think through our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3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Sites: Washington Post, Polygon, Teen Vogue, New York Times</a:t>
            </a:r>
          </a:p>
          <a:p>
            <a:endParaRPr lang="en-US"/>
          </a:p>
          <a:p>
            <a:r>
              <a:rPr lang="en-US"/>
              <a:t>The two newspapers are generic and thus very same-y. The other sites have some identity.</a:t>
            </a:r>
          </a:p>
          <a:p>
            <a:endParaRPr lang="en-US"/>
          </a:p>
          <a:p>
            <a:r>
              <a:rPr lang="en-US"/>
              <a:t>We’ll come back to this example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3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Teen Vogue: Colorful design, focus on women (especially youyng women), page categories reflect interests of their audience.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8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 from producthunt.com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40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</a:t>
            </a:r>
            <a:r>
              <a:rPr lang="en-US" baseline="0" dirty="0"/>
              <a:t> 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B09C2-3629-5242-8E9E-072FB6ED5E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3B7BF-B4D0-C140-BEFE-9DD5FB10FF7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brains are actually really good at taking seemingly random feedback and applying it to a problem we are trying to 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8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learn this lesson through making mistakes (and you might anyway) … but it may help to hear it!</a:t>
            </a:r>
          </a:p>
          <a:p>
            <a:r>
              <a:rPr lang="en-US"/>
              <a:t>Spending more time at the idea stage can often help your work in the future, whereas charging ahead with a flawed idea can be really difficult to fix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Rules are from https://dschool-old.stanford.edu/sandbox/groups/dstudio/wiki/2fced/attachments/660d8/Brainstorming-Method.pdf?sessionID=d07c198d92501ebb3eee4ff3da193b387130fcbf</a:t>
            </a:r>
          </a:p>
          <a:p>
            <a:endParaRPr lang="en-US"/>
          </a:p>
          <a:p>
            <a:r>
              <a:rPr lang="en-US"/>
              <a:t>We never want to say ”no” or “but” during the early stages of brainstorming. We can always go back and address these issues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Rules are from https://dschool-old.stanford.edu/sandbox/groups/dstudio/wiki/2fced/attachments/660d8/Brainstorming-Method.pdf?sessionID=d07c198d92501ebb3eee4ff3da193b387130fcbf</a:t>
            </a:r>
          </a:p>
          <a:p>
            <a:endParaRPr lang="en-US"/>
          </a:p>
          <a:p>
            <a:r>
              <a:rPr lang="en-US"/>
              <a:t>Examples of blocking?</a:t>
            </a:r>
          </a:p>
          <a:p>
            <a:pPr marL="171450" indent="-171450">
              <a:buFontTx/>
              <a:buChar char="-"/>
            </a:pPr>
            <a:r>
              <a:rPr lang="en-US"/>
              <a:t>“That will never work because X”</a:t>
            </a:r>
          </a:p>
          <a:p>
            <a:pPr marL="171450" indent="-171450">
              <a:buFontTx/>
              <a:buChar char="-"/>
            </a:pPr>
            <a:r>
              <a:rPr lang="en-US"/>
              <a:t>“That will be too expensive / slow / etc”</a:t>
            </a:r>
          </a:p>
          <a:p>
            <a:pPr marL="171450" indent="-171450">
              <a:buFontTx/>
              <a:buChar char="-"/>
            </a:pPr>
            <a:r>
              <a:rPr lang="en-US"/>
              <a:t>”I don’t like it because Y”</a:t>
            </a:r>
          </a:p>
          <a:p>
            <a:pPr marL="171450" indent="-171450">
              <a:buFontTx/>
              <a:buChar char="-"/>
            </a:pPr>
            <a:r>
              <a:rPr lang="en-US"/>
              <a:t>“This conflicts with another idea we generated”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4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good part of brainstorming in a group is that there might be social pressure to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3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not a judgment to say people don’t want to do these things. Who wants to re-do their work?</a:t>
            </a:r>
          </a:p>
          <a:p>
            <a:r>
              <a:rPr lang="en-US"/>
              <a:t>The trick here is to gain experience and see how these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3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https://www.npr.org/2016/09/19/494538482/npr-podcast-how-i-built-this-instagram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0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8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04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6581-4D04-9C4E-ADC1-D0A1201BF1DC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6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41FC-42E6-D348-9D03-9873FB316FD5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596B-4441-1443-9450-FE9EF1F1B6CD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4AA7-51EF-1341-BAF8-FCC756A7D01E}" type="datetime1"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51ACD-3302-E642-99C4-9205F7789C54}" type="datetime1"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2D9-2ACE-E248-BE93-02D5F6BC45C0}" type="datetime1"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3EB8-0200-B346-97C2-1C51417B345C}" type="datetime1"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7B33-DA36-B648-9A69-8CA5FA3AA8E3}" type="datetime1"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88404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61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EB49-CB1E-4349-85A5-C072D1753F71}" type="datetime1"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121F-9A56-2142-B980-79E424AF8D45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61BC-AD1A-3643-957E-CD28F14C316A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1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0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1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11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3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424613"/>
            <a:ext cx="9144000" cy="433387"/>
          </a:xfrm>
          <a:prstGeom prst="rect">
            <a:avLst/>
          </a:prstGeom>
          <a:solidFill>
            <a:srgbClr val="FCBB07">
              <a:alpha val="57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2301"/>
            <a:ext cx="8443214" cy="6397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71512"/>
            <a:ext cx="8443214" cy="495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35545" y="6451586"/>
            <a:ext cx="6246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Human-Centered Computing at University of Maryland, Baltimore County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retriever-small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684" y1="34343" x2="30380" y2="23232"/>
                        <a14:foregroundMark x1="37975" y1="26263" x2="55696" y2="26263"/>
                        <a14:foregroundMark x1="63924" y1="25253" x2="56962" y2="28283"/>
                        <a14:foregroundMark x1="72785" y1="36364" x2="72785" y2="1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46" y="6183888"/>
            <a:ext cx="1167982" cy="73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032" y="6446511"/>
            <a:ext cx="38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442035"/>
            <a:ext cx="4571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87B3F4-9CAC-B740-BDE2-5D41D6563CBF}" type="slidenum"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ill Sans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00"/>
          </a:solidFill>
          <a:latin typeface="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00"/>
          </a:solidFill>
          <a:latin typeface="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E1423849-A1BC-394A-9738-D280AA11C376}" type="datetime1"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article/learn-how-to-use-the-best-ideation-methods-brainstorming-braindumping-brainwriting-and-brainwalking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tWhK-NO4g8" TargetMode="External"/><Relationship Id="rId2" Type="http://schemas.openxmlformats.org/officeDocument/2006/relationships/hyperlink" Target="http://www.youtube.com/watch?v=W1h5L_0rFz8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4abc/961cb62e8b230f9683125e984eec3550caa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Dtrkrz0yoU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haunkane.com/class/rand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shharrison.net/oblique-strategies/" TargetMode="External"/><Relationship Id="rId2" Type="http://schemas.openxmlformats.org/officeDocument/2006/relationships/hyperlink" Target="http://en.wikipedia.org/wiki/Oblique_Strategie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shharrison.net/oblique-strategi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173000"/>
                    </a14:imgEffect>
                    <a14:imgEffect>
                      <a14:brightnessContrast bright="34000" contrast="-4000"/>
                    </a14:imgEffect>
                  </a14:imgLayer>
                </a14:imgProps>
              </a:ext>
            </a:extLst>
          </a:blip>
          <a:srcRect l="61469"/>
          <a:stretch/>
        </p:blipFill>
        <p:spPr>
          <a:xfrm>
            <a:off x="5127476" y="0"/>
            <a:ext cx="401652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844" y="2662755"/>
            <a:ext cx="3807153" cy="6312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Brainstorming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844" y="3293957"/>
            <a:ext cx="3807153" cy="574431"/>
          </a:xfrm>
        </p:spPr>
        <p:txBody>
          <a:bodyPr>
            <a:normAutofit/>
          </a:bodyPr>
          <a:lstStyle/>
          <a:p>
            <a:pPr algn="l"/>
            <a:r>
              <a:rPr lang="en-US" sz="2600"/>
              <a:t>CSCI 3002 Fall 2018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4873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35FB-A384-0E4C-B03C-0016B41D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Even more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ABB11-B282-A34A-92B4-4BAF7AE0E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/>
              <a:t>Encourage wild ideas (you can modify them later)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/>
              <a:t>Represent ideas visually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/>
              <a:t>Stay on topic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/>
              <a:t>Defer judgment of ideas; no “blocking”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02128-63B7-AB42-A9CD-4B41F3F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35FB-A384-0E4C-B03C-0016B41D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Rules 5-8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ABB11-B282-A34A-92B4-4BAF7AE0E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Stanford School of Design has explored this topic extensively, and documented what works (in many cases)</a:t>
            </a:r>
          </a:p>
          <a:p>
            <a:r>
              <a:rPr lang="en-US"/>
              <a:t>Nice summary </a:t>
            </a:r>
            <a:r>
              <a:rPr lang="en-US">
                <a:hlinkClick r:id="rId2"/>
              </a:rPr>
              <a:t>here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02128-63B7-AB42-A9CD-4B41F3F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Brainstorming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985"/>
            <a:ext cx="8229600" cy="4431178"/>
          </a:xfrm>
        </p:spPr>
        <p:txBody>
          <a:bodyPr/>
          <a:lstStyle/>
          <a:p>
            <a:r>
              <a:rPr lang="en-US" dirty="0">
                <a:hlinkClick r:id="rId2"/>
              </a:rPr>
              <a:t>What to do</a:t>
            </a:r>
            <a:endParaRPr lang="en-US" dirty="0"/>
          </a:p>
          <a:p>
            <a:r>
              <a:rPr lang="en-US" dirty="0">
                <a:hlinkClick r:id="rId3"/>
              </a:rPr>
              <a:t>What to avoid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8C120-F2A1-3D48-B66A-DFD2E1EA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brainstorming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has shown </a:t>
            </a:r>
            <a:r>
              <a:rPr lang="en-US" dirty="0">
                <a:hlinkClick r:id="rId3"/>
              </a:rPr>
              <a:t>mixed results</a:t>
            </a:r>
            <a:r>
              <a:rPr lang="en-US" dirty="0"/>
              <a:t> regarding the effectiveness of group brainstorming vs. generating ideas alone</a:t>
            </a:r>
          </a:p>
          <a:p>
            <a:pPr>
              <a:spcBef>
                <a:spcPts val="2600"/>
              </a:spcBef>
            </a:pPr>
            <a:r>
              <a:rPr lang="en-US" dirty="0"/>
              <a:t>Regardless, one key step is taking the time to think through all the possible ways to do something, rather than charging ahead with your first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B7D7-3552-F949-AB35-46C11F92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13BC-3D0A-1B4C-A5E0-8ABB59D1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brainstorming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D2EB-6CE6-064A-BB82-DC92CAEB5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Move forward with an idea that has serious flaws </a:t>
            </a:r>
            <a:r>
              <a:rPr lang="en-US" sz="2400"/>
              <a:t>(that will be painful to fix later)</a:t>
            </a:r>
          </a:p>
          <a:p>
            <a:r>
              <a:rPr lang="en-US"/>
              <a:t>Get “locked in” to an idea so much that it’s hard to even think of alternatives</a:t>
            </a:r>
          </a:p>
          <a:p>
            <a:r>
              <a:rPr lang="en-US"/>
              <a:t>Missing out on interesting ideas by thinking too narrowly</a:t>
            </a:r>
          </a:p>
          <a:p>
            <a:r>
              <a:rPr lang="en-US"/>
              <a:t>Convincing yourself that there is no solution, or no good solution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3F6BE-467E-DF43-B0FD-4C81AD72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273F-8C4A-EB4B-ADCF-62EB0135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Seeing the design process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9F7F-8FED-064F-BE89-5547AF37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The Deep Dive</a:t>
            </a:r>
            <a:r>
              <a:rPr lang="en-US"/>
              <a:t>, a TV news segment from 1999</a:t>
            </a:r>
          </a:p>
          <a:p>
            <a:r>
              <a:rPr lang="en-US"/>
              <a:t>Investigates design from IDEO, one of the best known design firms in the world</a:t>
            </a:r>
          </a:p>
          <a:p>
            <a:pPr lvl="1"/>
            <a:r>
              <a:rPr lang="en-US"/>
              <a:t>and an offshoot of the Stanford d.school</a:t>
            </a:r>
          </a:p>
          <a:p>
            <a:r>
              <a:rPr lang="en-US"/>
              <a:t>Watch the video </a:t>
            </a:r>
            <a:r>
              <a:rPr lang="en-US">
                <a:hlinkClick r:id="rId2"/>
              </a:rPr>
              <a:t>here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32FB-1210-B343-BA53-78C2F07D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DF39-A942-7443-ACA1-2926AF73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watch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DD30-7D64-D84B-BC2F-01DED402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are they coming up with ideas, and curating them?</a:t>
            </a:r>
          </a:p>
          <a:p>
            <a:r>
              <a:rPr lang="en-US"/>
              <a:t>Juicy quotes about IDEO’s process?</a:t>
            </a:r>
          </a:p>
          <a:p>
            <a:r>
              <a:rPr lang="en-US"/>
              <a:t>Where do they make mistakes or overlook things?</a:t>
            </a:r>
          </a:p>
          <a:p>
            <a:r>
              <a:rPr lang="en-US"/>
              <a:t>Where do they break their own rules?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34796-4087-2644-9318-F1595430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0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F07B-EF1D-9A44-A5F1-84FF501F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Dive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998B-1634-404E-A435-967C2CD06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Allow clashing ideas</a:t>
            </a:r>
          </a:p>
          <a:p>
            <a:r>
              <a:rPr lang="en-US"/>
              <a:t>Set time bounds</a:t>
            </a:r>
          </a:p>
          <a:p>
            <a:r>
              <a:rPr lang="en-US"/>
              <a:t>Combining multiple ideas / zeroing in on problems</a:t>
            </a:r>
          </a:p>
          <a:p>
            <a:r>
              <a:rPr lang="en-US"/>
              <a:t>Talking to stakeholders. Users vs. stakeholders</a:t>
            </a:r>
          </a:p>
          <a:p>
            <a:r>
              <a:rPr lang="en-US"/>
              <a:t>Handling trade-offs </a:t>
            </a:r>
          </a:p>
          <a:p>
            <a:r>
              <a:rPr lang="en-US"/>
              <a:t>Diverse team / perspectives (backgrounds, skills)</a:t>
            </a:r>
          </a:p>
          <a:p>
            <a:r>
              <a:rPr lang="en-US"/>
              <a:t>“Fail fast to succeed sooner”, “Enlightened trial and error.”</a:t>
            </a:r>
          </a:p>
          <a:p>
            <a:r>
              <a:rPr lang="en-US"/>
              <a:t>Process is generalizable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40DB8-B4A9-414A-B936-DEEEEDB1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23E1-BFC5-8D42-B192-1D677421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994187"/>
          </a:xfrm>
        </p:spPr>
        <p:txBody>
          <a:bodyPr/>
          <a:lstStyle/>
          <a:p>
            <a:pPr algn="ctr"/>
            <a:r>
              <a:rPr lang="en-US"/>
              <a:t>More brainstorming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BA9E-A5F2-D44A-B803-33291742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73F3-7FA6-9D48-942A-4294B82C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9DF1-8308-D842-BBD8-08D3573C0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Dealing with discomfort</a:t>
            </a:r>
          </a:p>
          <a:p>
            <a:r>
              <a:rPr lang="en-US"/>
              <a:t>Using constraints</a:t>
            </a:r>
          </a:p>
          <a:p>
            <a:r>
              <a:rPr lang="en-US"/>
              <a:t>Using </a:t>
            </a:r>
            <a:r>
              <a:rPr lang="en-US" i="1"/>
              <a:t>mashups</a:t>
            </a:r>
          </a:p>
          <a:p>
            <a:r>
              <a:rPr lang="en-US"/>
              <a:t>Using games and activities</a:t>
            </a:r>
            <a:endParaRPr lang="en-US" i="1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D9D05-CA03-B14C-B100-9DB6E0D4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0FB8-979A-5E4C-85CB-8A6485B8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470E-7D7D-A743-8E49-BB9A5E1D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Recitation / first weekly activity</a:t>
            </a:r>
          </a:p>
          <a:p>
            <a:pPr lvl="1"/>
            <a:r>
              <a:rPr lang="en-US"/>
              <a:t>Feedback? Post it in Canvas chat</a:t>
            </a:r>
          </a:p>
          <a:p>
            <a:endParaRPr lang="en-US"/>
          </a:p>
          <a:p>
            <a:r>
              <a:rPr lang="en-US"/>
              <a:t>This week</a:t>
            </a:r>
          </a:p>
          <a:p>
            <a:pPr lvl="1"/>
            <a:r>
              <a:rPr lang="en-US"/>
              <a:t>Brainstorming &amp; exploring solutions</a:t>
            </a:r>
          </a:p>
          <a:p>
            <a:pPr lvl="1"/>
            <a:r>
              <a:rPr lang="en-US"/>
              <a:t>The Deep Dive</a:t>
            </a:r>
          </a:p>
          <a:p>
            <a:pPr lvl="1"/>
            <a:r>
              <a:rPr lang="en-US"/>
              <a:t>Introduction to course project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12AC6-56A0-1344-87F4-608BC15C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2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485-A68B-E04B-BAD7-8C7BD52A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Discomfort as design tool 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7736-405F-BB49-BAD3-BAA25AA7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my experience, there are certain things we can do that will help with this process, but most people (especially engineers?) don’t want to 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D33A7-062A-8046-B936-AAA6216A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2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485-A68B-E04B-BAD7-8C7BD52A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Discomforting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7736-405F-BB49-BAD3-BAA25AA7B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Sitting and waiting to think of ideas 😣</a:t>
            </a:r>
          </a:p>
          <a:p>
            <a:r>
              <a:rPr lang="en-US"/>
              <a:t>Sitting and waiting for more ideas after you have one 😫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11C72A-2A3A-774A-A3FA-9C10D601B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Asking for feedback from others 😰</a:t>
            </a:r>
          </a:p>
          <a:p>
            <a:r>
              <a:rPr lang="en-US"/>
              <a:t>Going back and re-doing things based on that feedback 😴 </a:t>
            </a:r>
          </a:p>
          <a:p>
            <a:r>
              <a:rPr lang="en-US"/>
              <a:t>Trying to find problems with your ideas so you can fix them 😱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D33A7-062A-8046-B936-AAA6216A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485-A68B-E04B-BAD7-8C7BD52A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Learning from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7736-405F-BB49-BAD3-BAA25AA7B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12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000"/>
              <a:t>RAZ: Well, you know, the thing that really helped make Instagram a huge success was a feature that Kevin decided to add, you know, almost by accident. And it happened when he was describing the app to his girlfriend, Nicole.</a:t>
            </a:r>
          </a:p>
          <a:p>
            <a:pPr marL="0" indent="0" fontAlgn="base">
              <a:buNone/>
            </a:pPr>
            <a:r>
              <a:rPr lang="en-US" sz="2000"/>
              <a:t>SYSTROM: I'm like, you know, Nicole, I think we're going to focus on photos. And she goes, I don't think I'm going to post that much. My photos aren't that good. They're not as good as your friend Greg. And I was like, well, Greg uses a bunch of filter apps to, like, make them look nice. And she goes, oh, you should probably add filters. And I was like, ah, that's it. Like, we just need to be able to make people feel like their photos are worthy of sharing.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D33A7-062A-8046-B936-AAA6216A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6448F-BB53-9B45-A1B0-425F265D1EBE}"/>
              </a:ext>
            </a:extLst>
          </p:cNvPr>
          <p:cNvSpPr txBox="1"/>
          <p:nvPr/>
        </p:nvSpPr>
        <p:spPr>
          <a:xfrm>
            <a:off x="3516198" y="5637229"/>
            <a:ext cx="503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—Guy Raz and Kevin Systrom, </a:t>
            </a:r>
            <a:r>
              <a:rPr lang="en-US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 Built This</a:t>
            </a: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8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0126-2110-244E-AC51-325E90F1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97A3-5776-A54E-8A41-D837B5C7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In general, we often think of constraints as a bad thing</a:t>
            </a:r>
          </a:p>
          <a:p>
            <a:r>
              <a:rPr lang="en-US"/>
              <a:t>In this view, a design with lots of constraints is worse than a design that works everywhere</a:t>
            </a:r>
          </a:p>
          <a:p>
            <a:r>
              <a:rPr lang="en-US"/>
              <a:t>In engineering and CS we often seek solutions that handle all possible test cases</a:t>
            </a:r>
          </a:p>
          <a:p>
            <a:r>
              <a:rPr lang="en-US"/>
              <a:t>… but there are limitations to this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E3FC-2B6F-6347-8CAE-54AFB6DC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2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C265-A543-D340-8A3B-F0D8382B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 in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A0583-B406-1246-9336-401D06C0B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Think of a brand new app</a:t>
            </a:r>
          </a:p>
          <a:p>
            <a:r>
              <a:rPr lang="en-US"/>
              <a:t>Now, think of an app for new mothers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7F7BF-7A65-C94D-B120-BE9A63F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E5DF-DCBD-BC48-B3B8-720C6278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B5DC0-5B02-7A40-B3A2-21616CA5D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help us get unstuck</a:t>
            </a:r>
          </a:p>
          <a:p>
            <a:r>
              <a:rPr lang="en-US"/>
              <a:t>It’s often easier to come up with solutions to specific problems</a:t>
            </a:r>
          </a:p>
          <a:p>
            <a:pPr lvl="1"/>
            <a:r>
              <a:rPr lang="en-US"/>
              <a:t>More ideas to try</a:t>
            </a:r>
          </a:p>
          <a:p>
            <a:pPr lvl="1"/>
            <a:r>
              <a:rPr lang="en-US"/>
              <a:t>Fewer edge cases to derail our thinking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0F578-4CC3-CE42-A643-4339F52A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39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D5A5-5829-434C-A22F-8185E8D7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vs. specific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5658-710B-0143-A8D8-8094DD64A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5861"/>
          </a:xfrm>
        </p:spPr>
        <p:txBody>
          <a:bodyPr>
            <a:normAutofit/>
          </a:bodyPr>
          <a:lstStyle/>
          <a:p>
            <a:r>
              <a:rPr lang="en-US"/>
              <a:t>If we design for every possible user and usage scenario, we may end up with generic solutions</a:t>
            </a:r>
          </a:p>
          <a:p>
            <a:pPr lvl="1"/>
            <a:r>
              <a:rPr lang="en-US"/>
              <a:t>Search sites look like Google; stores look like Amazon</a:t>
            </a:r>
          </a:p>
          <a:p>
            <a:r>
              <a:rPr lang="en-US"/>
              <a:t>These solutions end up boring, with no need to even think about design</a:t>
            </a:r>
          </a:p>
          <a:p>
            <a:pPr lvl="1"/>
            <a:r>
              <a:rPr lang="en-US"/>
              <a:t>No opportunity to demonstrate your skills as a designer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ABA12-9599-BF4A-B363-EF08493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2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9862-FFE1-2249-BE2A-9520DF4D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specialization can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6B338-1F36-E44F-A6C2-636A9D22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8981" y="6341181"/>
            <a:ext cx="2133600" cy="365125"/>
          </a:xfrm>
        </p:spPr>
        <p:txBody>
          <a:bodyPr/>
          <a:lstStyle/>
          <a:p>
            <a:fld id="{0FB56013-B943-42BA-886F-6F9D4EB85E9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FF02-580D-7D4A-A908-A79B11FA7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1"/>
          <a:stretch/>
        </p:blipFill>
        <p:spPr>
          <a:xfrm>
            <a:off x="441178" y="1417636"/>
            <a:ext cx="4057849" cy="244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BEA82-82E7-9B48-8099-1E31F9456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46"/>
          <a:stretch/>
        </p:blipFill>
        <p:spPr>
          <a:xfrm>
            <a:off x="441178" y="4045667"/>
            <a:ext cx="4054423" cy="2478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6308F0-6E2C-C542-85F6-3AD73B94D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9"/>
          <a:stretch/>
        </p:blipFill>
        <p:spPr>
          <a:xfrm>
            <a:off x="4698967" y="1417637"/>
            <a:ext cx="3987834" cy="2447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683F6-7087-2249-97B9-0E4E9F40F2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20"/>
          <a:stretch/>
        </p:blipFill>
        <p:spPr>
          <a:xfrm>
            <a:off x="4698967" y="4045667"/>
            <a:ext cx="3987833" cy="24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EF4F-4D7E-6E47-931D-FD3E1811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specialization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EDB19D-C758-B341-ACA3-C6066EF2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/>
              <a:t>What’s unique and creative about NYTimes?</a:t>
            </a:r>
          </a:p>
          <a:p>
            <a:r>
              <a:rPr lang="en-US" sz="2600"/>
              <a:t>What’s unique and creative about Teen Vogue?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9D40-7185-0C41-8DEA-186EB14B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9FC9F-A883-324C-9F7C-5CC66ECA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0"/>
          <a:stretch/>
        </p:blipFill>
        <p:spPr>
          <a:xfrm>
            <a:off x="4698967" y="4153243"/>
            <a:ext cx="4048856" cy="247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A2B48-412F-F54A-8B00-EACF23330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46"/>
          <a:stretch/>
        </p:blipFill>
        <p:spPr>
          <a:xfrm>
            <a:off x="457200" y="4153243"/>
            <a:ext cx="4054423" cy="24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72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06E2-256B-CD49-8242-87E5359B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Mashups in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3639-2AA6-B540-ABCA-C47A24E6D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way to explore ideas is to combine elements from existing ideas</a:t>
            </a:r>
          </a:p>
          <a:p>
            <a:r>
              <a:rPr lang="en-US"/>
              <a:t>Identify what is useful and interesting about one design, and bring it to a new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FAE9-4CC5-FB45-A461-F049E50D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85E0-5B62-D14C-84D4-F1F1B03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1057C-0F96-CE4B-89B5-4949BD89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Why?</a:t>
            </a:r>
          </a:p>
          <a:p>
            <a:r>
              <a:rPr lang="en-US"/>
              <a:t>How?</a:t>
            </a:r>
          </a:p>
          <a:p>
            <a:r>
              <a:rPr lang="en-US"/>
              <a:t>Some practical tips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11E32-180B-1044-B472-B691F33F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4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36EF1-DCA3-614E-A91F-0D5680E3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6E115-F643-C947-BE26-86C6138A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" y="1280160"/>
            <a:ext cx="4418056" cy="3870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8C4A-6F42-9544-BA77-9F6FF8F6E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06" y="1280160"/>
            <a:ext cx="4418056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9769-29F2-0A44-B44E-9A0C1883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779F9-BA9C-A249-9F55-A23C39B3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 can even mash up totally random ideas and get something useful</a:t>
            </a:r>
          </a:p>
          <a:p>
            <a:r>
              <a:rPr lang="en-US"/>
              <a:t>The more ideas we add, the clearer the possible designs can be</a:t>
            </a:r>
          </a:p>
          <a:p>
            <a:r>
              <a:rPr lang="en-US"/>
              <a:t>Follow improv principle of “yes, and”</a:t>
            </a:r>
          </a:p>
          <a:p>
            <a:pPr lvl="1"/>
            <a:r>
              <a:rPr lang="en-US"/>
              <a:t>Incorporate all new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569C2-A13C-6049-BF59-E39714B1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49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mobile app for ________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088F-17F5-2945-B3DC-0BD6AA09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31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08" y="418406"/>
            <a:ext cx="8824783" cy="1115124"/>
          </a:xfrm>
        </p:spPr>
        <p:txBody>
          <a:bodyPr>
            <a:normAutofit fontScale="90000"/>
          </a:bodyPr>
          <a:lstStyle/>
          <a:p>
            <a:r>
              <a:rPr lang="en-US" dirty="0"/>
              <a:t>Brainstorming Technique: Bootlegging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666754"/>
            <a:ext cx="4549648" cy="4432294"/>
          </a:xfrm>
        </p:spPr>
        <p:txBody>
          <a:bodyPr>
            <a:normAutofit/>
          </a:bodyPr>
          <a:lstStyle/>
          <a:p>
            <a:r>
              <a:rPr lang="en-US" dirty="0"/>
              <a:t>Brainstorming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Individual generation</a:t>
            </a:r>
          </a:p>
          <a:p>
            <a:pPr lvl="1"/>
            <a:r>
              <a:rPr lang="en-US" dirty="0"/>
              <a:t>Mixing categories </a:t>
            </a:r>
          </a:p>
          <a:p>
            <a:pPr lvl="1"/>
            <a:r>
              <a:rPr lang="en-US" dirty="0"/>
              <a:t>Brainstorming</a:t>
            </a:r>
          </a:p>
          <a:p>
            <a:pPr lvl="1"/>
            <a:r>
              <a:rPr lang="en-US" dirty="0"/>
              <a:t>Final idea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97" y="1822616"/>
            <a:ext cx="3958542" cy="3958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769" y="6099048"/>
            <a:ext cx="9887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Lars Erik Holmquist (2008). Bootlegging: multidisciplinary brainstorming with cut-ups. PDC ‘08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CD37-58B0-D840-8B2B-62CF708C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49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74" y="132300"/>
            <a:ext cx="8977826" cy="1086899"/>
          </a:xfrm>
        </p:spPr>
        <p:txBody>
          <a:bodyPr>
            <a:normAutofit fontScale="90000"/>
          </a:bodyPr>
          <a:lstStyle/>
          <a:p>
            <a:r>
              <a:rPr lang="en-US" dirty="0"/>
              <a:t>Bootlegging Example: Everyday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387348"/>
            <a:ext cx="8503920" cy="2511552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/>
              <a:t>Categories</a:t>
            </a:r>
          </a:p>
          <a:p>
            <a:pPr lvl="1"/>
            <a:r>
              <a:rPr lang="en-US" dirty="0"/>
              <a:t>Type of robot (e.g. humanoid, wheeled robot, etc.) </a:t>
            </a:r>
          </a:p>
          <a:p>
            <a:pPr lvl="1"/>
            <a:r>
              <a:rPr lang="en-US" dirty="0"/>
              <a:t>Property of robot (e.g. autonomous behavior, collaboration with others, etc.)</a:t>
            </a:r>
          </a:p>
          <a:p>
            <a:pPr lvl="1"/>
            <a:r>
              <a:rPr lang="en-US" dirty="0"/>
              <a:t>Place or situation (e.g. in the kitchen, running, commuting to work, etc.)</a:t>
            </a:r>
          </a:p>
          <a:p>
            <a:pPr lvl="1"/>
            <a:r>
              <a:rPr lang="en-US" dirty="0"/>
              <a:t>User or user group (e.g. grandmothers, musicians, a secret agent, etc.)</a:t>
            </a:r>
          </a:p>
          <a:p>
            <a:pPr>
              <a:buNone/>
            </a:pPr>
            <a:r>
              <a:rPr lang="en-US" dirty="0"/>
              <a:t>Sample Outcomes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5404" y="3556000"/>
            <a:ext cx="446074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Type:</a:t>
            </a:r>
            <a:r>
              <a:rPr lang="en-US" dirty="0"/>
              <a:t> Entertainment robot</a:t>
            </a:r>
          </a:p>
          <a:p>
            <a:pPr>
              <a:buNone/>
            </a:pPr>
            <a:r>
              <a:rPr lang="en-US" b="1" dirty="0"/>
              <a:t>Property: </a:t>
            </a:r>
            <a:r>
              <a:rPr lang="en-US" dirty="0"/>
              <a:t>Wireless communication </a:t>
            </a:r>
          </a:p>
          <a:p>
            <a:pPr>
              <a:buNone/>
            </a:pPr>
            <a:r>
              <a:rPr lang="en-US" b="1" dirty="0"/>
              <a:t>Place/situation: </a:t>
            </a:r>
            <a:r>
              <a:rPr lang="en-US" dirty="0"/>
              <a:t>Gym </a:t>
            </a:r>
          </a:p>
          <a:p>
            <a:pPr>
              <a:buNone/>
            </a:pPr>
            <a:r>
              <a:rPr lang="en-US" b="1" dirty="0"/>
              <a:t>User:</a:t>
            </a:r>
            <a:r>
              <a:rPr lang="en-US" dirty="0"/>
              <a:t> Hyperactive kid </a:t>
            </a:r>
          </a:p>
          <a:p>
            <a:pPr>
              <a:buNone/>
            </a:pPr>
            <a:r>
              <a:rPr lang="en-US" b="1" dirty="0"/>
              <a:t>Application idea: </a:t>
            </a:r>
            <a:r>
              <a:rPr lang="en-US" dirty="0"/>
              <a:t>A personal trainer or playmate for hyper-active children. The robot represents another friend some where else through wireless communication and lets the kids compete remotely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752" y="3556000"/>
            <a:ext cx="4073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Type: </a:t>
            </a:r>
            <a:r>
              <a:rPr lang="en-US" dirty="0"/>
              <a:t>Small flying robot </a:t>
            </a:r>
          </a:p>
          <a:p>
            <a:pPr>
              <a:buNone/>
            </a:pPr>
            <a:r>
              <a:rPr lang="en-US" b="1" dirty="0"/>
              <a:t>Property:</a:t>
            </a:r>
            <a:r>
              <a:rPr lang="en-US" dirty="0"/>
              <a:t> Can perform face recognition </a:t>
            </a:r>
          </a:p>
          <a:p>
            <a:pPr>
              <a:buNone/>
            </a:pPr>
            <a:r>
              <a:rPr lang="en-US" b="1" dirty="0"/>
              <a:t>Place/situation: </a:t>
            </a:r>
            <a:r>
              <a:rPr lang="en-US" dirty="0"/>
              <a:t>Plate </a:t>
            </a:r>
          </a:p>
          <a:p>
            <a:pPr>
              <a:buNone/>
            </a:pPr>
            <a:r>
              <a:rPr lang="en-US" b="1" dirty="0"/>
              <a:t>User: </a:t>
            </a:r>
            <a:r>
              <a:rPr lang="en-US" dirty="0"/>
              <a:t>Dancer </a:t>
            </a:r>
          </a:p>
          <a:p>
            <a:pPr>
              <a:buNone/>
            </a:pPr>
            <a:r>
              <a:rPr lang="en-US" b="1" dirty="0"/>
              <a:t>Application idea: </a:t>
            </a:r>
            <a:r>
              <a:rPr lang="en-US" dirty="0"/>
              <a:t>A flying plate at a discothèque offering drinks when it recognizes the face of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42A21-B036-E34D-9ECA-DD76BE2A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6" y="132301"/>
            <a:ext cx="8686800" cy="1268236"/>
          </a:xfrm>
        </p:spPr>
        <p:txBody>
          <a:bodyPr>
            <a:normAutofit/>
          </a:bodyPr>
          <a:lstStyle/>
          <a:p>
            <a:r>
              <a:rPr lang="en-US" sz="2800" dirty="0"/>
              <a:t>Let’s try bootlegging with sports </a:t>
            </a:r>
            <a:r>
              <a:rPr lang="en-US" sz="2800" dirty="0" err="1"/>
              <a:t>wearables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7180"/>
          </a:xfrm>
        </p:spPr>
        <p:txBody>
          <a:bodyPr>
            <a:normAutofit/>
          </a:bodyPr>
          <a:lstStyle/>
          <a:p>
            <a:r>
              <a:rPr lang="en-US" dirty="0"/>
              <a:t>What are some key variables?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935E-3757-E44A-991E-E06ED4B2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8CC28C-A5EC-0649-B6C7-1A26E7438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728907"/>
              </p:ext>
            </p:extLst>
          </p:nvPr>
        </p:nvGraphicFramePr>
        <p:xfrm>
          <a:off x="783220" y="2647064"/>
          <a:ext cx="7608428" cy="314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107">
                  <a:extLst>
                    <a:ext uri="{9D8B030D-6E8A-4147-A177-3AD203B41FA5}">
                      <a16:colId xmlns:a16="http://schemas.microsoft.com/office/drawing/2014/main" val="2357806260"/>
                    </a:ext>
                  </a:extLst>
                </a:gridCol>
                <a:gridCol w="1902107">
                  <a:extLst>
                    <a:ext uri="{9D8B030D-6E8A-4147-A177-3AD203B41FA5}">
                      <a16:colId xmlns:a16="http://schemas.microsoft.com/office/drawing/2014/main" val="2433195558"/>
                    </a:ext>
                  </a:extLst>
                </a:gridCol>
                <a:gridCol w="1902107">
                  <a:extLst>
                    <a:ext uri="{9D8B030D-6E8A-4147-A177-3AD203B41FA5}">
                      <a16:colId xmlns:a16="http://schemas.microsoft.com/office/drawing/2014/main" val="873255679"/>
                    </a:ext>
                  </a:extLst>
                </a:gridCol>
                <a:gridCol w="1902107">
                  <a:extLst>
                    <a:ext uri="{9D8B030D-6E8A-4147-A177-3AD203B41FA5}">
                      <a16:colId xmlns:a16="http://schemas.microsoft.com/office/drawing/2014/main" val="1839851062"/>
                    </a:ext>
                  </a:extLst>
                </a:gridCol>
              </a:tblGrid>
              <a:tr h="62805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Element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Element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Element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Element 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78023"/>
                  </a:ext>
                </a:extLst>
              </a:tr>
              <a:tr h="62805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111894"/>
                  </a:ext>
                </a:extLst>
              </a:tr>
              <a:tr h="62805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52049"/>
                  </a:ext>
                </a:extLst>
              </a:tr>
              <a:tr h="62805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873353"/>
                  </a:ext>
                </a:extLst>
              </a:tr>
              <a:tr h="628055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51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2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1474-C36A-A248-9331-247479B5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bootlegging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4103-862E-AF47-AA47-E02E9321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Requires you to think through the possibilities, and generate some plausible options</a:t>
            </a:r>
          </a:p>
          <a:p>
            <a:r>
              <a:rPr lang="en-US"/>
              <a:t>Randomized solutions are specific enough to generate ideas for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F63E4-6CAC-4A43-80D6-36697B1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6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7996-3103-2243-9899-BC8EBA92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Automating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74927-C14A-5C41-A40A-CE952BD3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ECEF4-68F1-1747-96E1-8DFB033E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63" y="1552629"/>
            <a:ext cx="6092142" cy="46603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13F2B7-5CFA-5C4E-ACF5-AFA3D313037F}"/>
              </a:ext>
            </a:extLst>
          </p:cNvPr>
          <p:cNvSpPr/>
          <p:nvPr/>
        </p:nvSpPr>
        <p:spPr>
          <a:xfrm>
            <a:off x="2387225" y="6352143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http://shaunkane.com/class/random/</a:t>
            </a: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4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Toolkits for generating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IDEO Method Cards: introduce activities for exploring design problems</a:t>
            </a:r>
          </a:p>
          <a:p>
            <a:pPr>
              <a:spcBef>
                <a:spcPts val="2600"/>
              </a:spcBef>
            </a:pPr>
            <a:r>
              <a:rPr lang="en-US" dirty="0"/>
              <a:t>Oblique Strategies: introduce randomness to help you get unstuck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46537-A157-BC4A-AD52-68C923E1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00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460500"/>
            <a:ext cx="7950200" cy="393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900" y="5584226"/>
            <a:ext cx="429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www.ideo.com</a:t>
            </a:r>
            <a:r>
              <a:rPr lang="en-US" dirty="0"/>
              <a:t>/work/method-cards/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02CC1-9852-594D-85E7-28B2CB68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D2EF-62AA-0B45-9493-BC8372A6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Against eureka-ism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DA22-88CD-0446-83F7-C05F24BF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5268"/>
            <a:ext cx="8229600" cy="33550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/>
              <a:t>In this “eureka” view, creativity is … something accessible only to persons of genius. It arises like a bolt of lightning, unanticipated, unpredictable and unanalyzable—but the bolts strike only a few special people. We ordinary mortals must stand in awe and thanks.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8C897-1D75-8D4A-9858-14297084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C620A-2D33-0249-BBDE-D9199740E1A8}"/>
              </a:ext>
            </a:extLst>
          </p:cNvPr>
          <p:cNvSpPr txBox="1"/>
          <p:nvPr/>
        </p:nvSpPr>
        <p:spPr>
          <a:xfrm>
            <a:off x="2390204" y="4333360"/>
            <a:ext cx="629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—Stephen Jay Gould, </a:t>
            </a:r>
            <a:r>
              <a:rPr lang="en-US" sz="2400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Darwin’s Middle Road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2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5939573"/>
            <a:ext cx="5521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http://en.wikipedia.org/wiki/Oblique_Strategies</a:t>
            </a:r>
            <a:endParaRPr lang="en-US" dirty="0"/>
          </a:p>
          <a:p>
            <a:r>
              <a:rPr lang="en-US" dirty="0">
                <a:hlinkClick r:id="rId3"/>
              </a:rPr>
              <a:t>http://www.joshharrison.net/oblique-strategies/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12626"/>
            <a:ext cx="7620000" cy="508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D5E9D-FDDC-874C-9D36-7848D06A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69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Oblique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hlinkClick r:id="rId3"/>
              </a:rPr>
              <a:t>online generator</a:t>
            </a:r>
            <a:endParaRPr lang="en-US" dirty="0"/>
          </a:p>
          <a:p>
            <a:r>
              <a:rPr lang="en-US" dirty="0"/>
              <a:t>Problem: Designing a restaurant search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D03FE-4B11-524B-8A6C-F16C6735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A9EC-81E8-494F-81C2-386EABEF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Final thoughts on </a:t>
            </a:r>
            <a:br>
              <a:rPr lang="en-US"/>
            </a:br>
            <a:r>
              <a:rPr lang="en-US"/>
              <a:t>creativity and 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48DD3-F3FC-7C49-96BE-E0870C07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1949"/>
            <a:ext cx="8229600" cy="4274214"/>
          </a:xfrm>
        </p:spPr>
        <p:txBody>
          <a:bodyPr/>
          <a:lstStyle/>
          <a:p>
            <a:r>
              <a:rPr lang="en-US"/>
              <a:t>It’s not an inherent personality trait</a:t>
            </a:r>
          </a:p>
          <a:p>
            <a:pPr lvl="1"/>
            <a:r>
              <a:rPr lang="en-US"/>
              <a:t>But practice helps</a:t>
            </a:r>
          </a:p>
          <a:p>
            <a:r>
              <a:rPr lang="en-US"/>
              <a:t>It helps to know common pitfalls and try to recognize when they are happening</a:t>
            </a:r>
          </a:p>
          <a:p>
            <a:r>
              <a:rPr lang="en-US"/>
              <a:t>Many opportunities to use structured activities and tools to help guide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E85D-E648-9A46-BED0-A7468BDA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31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brainstorming and creativity</a:t>
            </a:r>
          </a:p>
          <a:p>
            <a:r>
              <a:rPr lang="en-US" dirty="0"/>
              <a:t>Exploring possible class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C8488-15AE-F64B-B44B-878A181C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0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281-A5FC-1747-86B5-6A5557F0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creativity happen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C62C-83B6-2440-ADE4-BE34A0AD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322"/>
          </a:xfrm>
        </p:spPr>
        <p:txBody>
          <a:bodyPr>
            <a:normAutofit/>
          </a:bodyPr>
          <a:lstStyle/>
          <a:p>
            <a:r>
              <a:rPr lang="en-US"/>
              <a:t>We can’t will our brains to come up with </a:t>
            </a:r>
            <a:r>
              <a:rPr lang="en-US" b="1"/>
              <a:t>good</a:t>
            </a:r>
            <a:r>
              <a:rPr lang="en-US"/>
              <a:t> ideas</a:t>
            </a:r>
          </a:p>
          <a:p>
            <a:r>
              <a:rPr lang="en-US"/>
              <a:t>So what can we do?</a:t>
            </a:r>
          </a:p>
          <a:p>
            <a:pPr lvl="1"/>
            <a:r>
              <a:rPr lang="en-US"/>
              <a:t>Give ourselves structure to focus on coming up with ideas</a:t>
            </a:r>
          </a:p>
          <a:p>
            <a:pPr lvl="1"/>
            <a:r>
              <a:rPr lang="en-US"/>
              <a:t>Catch ourselves before we quash potentially good ideas</a:t>
            </a:r>
          </a:p>
          <a:p>
            <a:pPr lvl="1"/>
            <a:r>
              <a:rPr lang="en-US"/>
              <a:t>Learn how to make faster/better decisions about our rough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8DB84-6CB1-A340-A847-D2BAF960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4446-7F87-4040-AD66-058CC1DA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might need help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C93D-0E0E-FA45-8B47-9781940C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brains act as </a:t>
            </a:r>
            <a:r>
              <a:rPr lang="en-US" b="1"/>
              <a:t>cognitive misers*</a:t>
            </a:r>
          </a:p>
          <a:p>
            <a:pPr lvl="1"/>
            <a:r>
              <a:rPr lang="en-US"/>
              <a:t>They’re often drawn to the simplest solution that works (</a:t>
            </a:r>
            <a:r>
              <a:rPr lang="en-US" cap="small"/>
              <a:t>aka</a:t>
            </a:r>
            <a:r>
              <a:rPr lang="en-US"/>
              <a:t> </a:t>
            </a:r>
            <a:r>
              <a:rPr lang="en-US" i="1"/>
              <a:t>satisficing**)</a:t>
            </a:r>
          </a:p>
          <a:p>
            <a:pPr lvl="1"/>
            <a:r>
              <a:rPr lang="en-US"/>
              <a:t>Our design ideas can lead to hill-climbing, missing or ignoring problems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C1BE1-E711-D347-ACAA-665FEB0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11B6C-35E3-044D-8900-667671F5183E}"/>
              </a:ext>
            </a:extLst>
          </p:cNvPr>
          <p:cNvSpPr txBox="1"/>
          <p:nvPr/>
        </p:nvSpPr>
        <p:spPr>
          <a:xfrm>
            <a:off x="457200" y="6075144"/>
            <a:ext cx="609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*Susan Fiske and Shelley Taylor (1984). </a:t>
            </a:r>
            <a:r>
              <a:rPr lang="en-US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Social Cognition. </a:t>
            </a:r>
          </a:p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**Herb Simon (1956). </a:t>
            </a:r>
            <a:r>
              <a:rPr lang="en-US" i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Psychological Review 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63(2).</a:t>
            </a:r>
          </a:p>
        </p:txBody>
      </p:sp>
    </p:spTree>
    <p:extLst>
      <p:ext uri="{BB962C8B-B14F-4D97-AF65-F5344CB8AC3E}">
        <p14:creationId xmlns:p14="http://schemas.microsoft.com/office/powerpoint/2010/main" val="233441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 with rules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rules and games to structure our brainstorming activities</a:t>
            </a:r>
          </a:p>
          <a:p>
            <a:r>
              <a:rPr lang="en-US" dirty="0"/>
              <a:t>May help us to give sufficient time to ideas, try things we might otherwise skip over</a:t>
            </a:r>
          </a:p>
          <a:p>
            <a:r>
              <a:rPr lang="en-US" dirty="0"/>
              <a:t>A key idea in this class is that </a:t>
            </a:r>
            <a:r>
              <a:rPr lang="en-US" b="1" dirty="0">
                <a:solidFill>
                  <a:srgbClr val="00B0F0"/>
                </a:solidFill>
              </a:rPr>
              <a:t>it can be really difficult to fix a bad idea later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C7CD-EEEF-AE43-A959-EABCFCBC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4274-D160-E34A-96EA-DE9094F9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Cardinal rules for 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330E-1179-6846-9320-053B1FE4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Spend more time coming up with ideas than you think you need to</a:t>
            </a:r>
          </a:p>
          <a:p>
            <a:pPr marL="914400" lvl="1" indent="-514350"/>
            <a:r>
              <a:rPr lang="en-US"/>
              <a:t>Even ideas you don’t pursue may be helpful in the future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/>
              <a:t>Separate </a:t>
            </a:r>
            <a:r>
              <a:rPr lang="en-US" b="1"/>
              <a:t>idea generation </a:t>
            </a:r>
            <a:r>
              <a:rPr lang="en-US"/>
              <a:t>from </a:t>
            </a:r>
            <a:r>
              <a:rPr lang="en-US" b="1"/>
              <a:t>idea evaluation </a:t>
            </a:r>
          </a:p>
          <a:p>
            <a:pPr marL="914400" lvl="1" indent="-514350"/>
            <a:r>
              <a:rPr lang="en-US"/>
              <a:t>Give yourself room to generate ideas without worrying about their flaws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38052-8407-4B41-AE49-AF29FCA7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35FB-A384-0E4C-B03C-0016B41D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More rules for 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ABB11-B282-A34A-92B4-4BAF7AE0E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Before you start, agree on a topic for the brainstorming session; set a time limit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Focus on one conversation at a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Aim for large quantity of ideas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“Headlining” – try to frame what’s unique about this idea in a simple sentence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Build on the ideas of others</a:t>
            </a:r>
          </a:p>
          <a:p>
            <a:pPr marL="914400" lvl="1" indent="-514350"/>
            <a:r>
              <a:rPr lang="en-US" b="1"/>
              <a:t>In improv comedy, this is known as </a:t>
            </a:r>
            <a:r>
              <a:rPr lang="en-US" b="1">
                <a:solidFill>
                  <a:srgbClr val="00B0F0"/>
                </a:solidFill>
              </a:rPr>
              <a:t>“hitting the ball back” </a:t>
            </a:r>
            <a:r>
              <a:rPr lang="en-US" b="1"/>
              <a:t>or </a:t>
            </a:r>
            <a:r>
              <a:rPr lang="en-US" b="1">
                <a:solidFill>
                  <a:srgbClr val="00B0F0"/>
                </a:solidFill>
              </a:rPr>
              <a:t>“yes, and”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02128-63B7-AB42-A9CD-4B41F3F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Custom 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FF"/>
      </a:hlink>
      <a:folHlink>
        <a:srgbClr val="0096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4834</TotalTime>
  <Words>2020</Words>
  <Application>Microsoft Macintosh PowerPoint</Application>
  <PresentationFormat>On-screen Show (4:3)</PresentationFormat>
  <Paragraphs>271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Arial</vt:lpstr>
      <vt:lpstr>Calibri</vt:lpstr>
      <vt:lpstr>Courier New</vt:lpstr>
      <vt:lpstr>Gill Sans</vt:lpstr>
      <vt:lpstr>Helvetica Neue</vt:lpstr>
      <vt:lpstr>Default Theme</vt:lpstr>
      <vt:lpstr>Black</vt:lpstr>
      <vt:lpstr>Brainstorming</vt:lpstr>
      <vt:lpstr>Updates</vt:lpstr>
      <vt:lpstr>Brainstorming</vt:lpstr>
      <vt:lpstr>Against eureka-ism</vt:lpstr>
      <vt:lpstr>Making creativity happen</vt:lpstr>
      <vt:lpstr>Why we might need help </vt:lpstr>
      <vt:lpstr>Brainstorming with rules</vt:lpstr>
      <vt:lpstr>Cardinal rules for brainstorming</vt:lpstr>
      <vt:lpstr>More rules for brainstorming</vt:lpstr>
      <vt:lpstr>Even more rules</vt:lpstr>
      <vt:lpstr>Rules 5-8</vt:lpstr>
      <vt:lpstr>Brainstorming examples</vt:lpstr>
      <vt:lpstr>Does brainstorming work?</vt:lpstr>
      <vt:lpstr>Where brainstorming fails</vt:lpstr>
      <vt:lpstr>Seeing the design process in action</vt:lpstr>
      <vt:lpstr>Things to watch for</vt:lpstr>
      <vt:lpstr>Deep Dive comments</vt:lpstr>
      <vt:lpstr>More brainstorming tools</vt:lpstr>
      <vt:lpstr>Brainstorming tools</vt:lpstr>
      <vt:lpstr>Discomfort as design tool 😖</vt:lpstr>
      <vt:lpstr>Discomforting tasks</vt:lpstr>
      <vt:lpstr>Learning from others</vt:lpstr>
      <vt:lpstr>Using constraints</vt:lpstr>
      <vt:lpstr>Constraints in design</vt:lpstr>
      <vt:lpstr>Benefits of constraints</vt:lpstr>
      <vt:lpstr>General vs. specific solutions</vt:lpstr>
      <vt:lpstr>How specialization can help</vt:lpstr>
      <vt:lpstr>More on specialization</vt:lpstr>
      <vt:lpstr>Mashups in design</vt:lpstr>
      <vt:lpstr>PowerPoint Presentation</vt:lpstr>
      <vt:lpstr>Including randomness</vt:lpstr>
      <vt:lpstr>Yes, And</vt:lpstr>
      <vt:lpstr>Brainstorming Technique: Bootlegging</vt:lpstr>
      <vt:lpstr>Bootlegging Example: Everyday Robots</vt:lpstr>
      <vt:lpstr>Let’s try bootlegging with sports wearables</vt:lpstr>
      <vt:lpstr>Why bootlegging works</vt:lpstr>
      <vt:lpstr>Automating the process</vt:lpstr>
      <vt:lpstr>Toolkits for generating ideas</vt:lpstr>
      <vt:lpstr>PowerPoint Presentation</vt:lpstr>
      <vt:lpstr>PowerPoint Presentation</vt:lpstr>
      <vt:lpstr>Example: Oblique Strategies</vt:lpstr>
      <vt:lpstr>Final thoughts on  creativity and brainstorming</vt:lpstr>
      <vt:lpstr>Next time</vt:lpstr>
    </vt:vector>
  </TitlesOfParts>
  <Company>UMBC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Hurst</dc:creator>
  <cp:lastModifiedBy>Shaun Kane</cp:lastModifiedBy>
  <cp:revision>590</cp:revision>
  <cp:lastPrinted>2018-09-04T07:36:15Z</cp:lastPrinted>
  <dcterms:created xsi:type="dcterms:W3CDTF">2013-01-30T18:39:41Z</dcterms:created>
  <dcterms:modified xsi:type="dcterms:W3CDTF">2018-09-04T18:12:25Z</dcterms:modified>
</cp:coreProperties>
</file>